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69" d="100"/>
          <a:sy n="69" d="100"/>
        </p:scale>
        <p:origin x="48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40C93-825A-45DB-9DF2-0BCC7CEBD2FC}" type="datetimeFigureOut">
              <a:rPr lang="en-US" smtClean="0"/>
              <a:t>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35D6A-EEF6-4718-94F8-F5D03EED5B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899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40C93-825A-45DB-9DF2-0BCC7CEBD2FC}" type="datetimeFigureOut">
              <a:rPr lang="en-US" smtClean="0"/>
              <a:t>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35D6A-EEF6-4718-94F8-F5D03EED5B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672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40C93-825A-45DB-9DF2-0BCC7CEBD2FC}" type="datetimeFigureOut">
              <a:rPr lang="en-US" smtClean="0"/>
              <a:t>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35D6A-EEF6-4718-94F8-F5D03EED5B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9386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2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90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5215609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40C93-825A-45DB-9DF2-0BCC7CEBD2FC}" type="datetimeFigureOut">
              <a:rPr lang="en-US" smtClean="0"/>
              <a:t>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35D6A-EEF6-4718-94F8-F5D03EED5B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558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40C93-825A-45DB-9DF2-0BCC7CEBD2FC}" type="datetimeFigureOut">
              <a:rPr lang="en-US" smtClean="0"/>
              <a:t>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35D6A-EEF6-4718-94F8-F5D03EED5B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266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40C93-825A-45DB-9DF2-0BCC7CEBD2FC}" type="datetimeFigureOut">
              <a:rPr lang="en-US" smtClean="0"/>
              <a:t>1/7/2023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35D6A-EEF6-4718-94F8-F5D03EED5B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50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40C93-825A-45DB-9DF2-0BCC7CEBD2FC}" type="datetimeFigureOut">
              <a:rPr lang="en-US" smtClean="0"/>
              <a:t>1/7/2023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35D6A-EEF6-4718-94F8-F5D03EED5B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755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40C93-825A-45DB-9DF2-0BCC7CEBD2FC}" type="datetimeFigureOut">
              <a:rPr lang="en-US" smtClean="0"/>
              <a:t>1/7/2023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35D6A-EEF6-4718-94F8-F5D03EED5B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857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40C93-825A-45DB-9DF2-0BCC7CEBD2FC}" type="datetimeFigureOut">
              <a:rPr lang="en-US" smtClean="0"/>
              <a:t>1/7/2023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35D6A-EEF6-4718-94F8-F5D03EED5B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114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40C93-825A-45DB-9DF2-0BCC7CEBD2FC}" type="datetimeFigureOut">
              <a:rPr lang="en-US" smtClean="0"/>
              <a:t>1/7/2023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35D6A-EEF6-4718-94F8-F5D03EED5B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045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40C93-825A-45DB-9DF2-0BCC7CEBD2FC}" type="datetimeFigureOut">
              <a:rPr lang="en-US" smtClean="0"/>
              <a:t>1/7/2023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35D6A-EEF6-4718-94F8-F5D03EED5B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560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40C93-825A-45DB-9DF2-0BCC7CEBD2FC}" type="datetimeFigureOut">
              <a:rPr lang="en-US" smtClean="0"/>
              <a:t>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035D6A-EEF6-4718-94F8-F5D03EED5B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87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7" Type="http://schemas.openxmlformats.org/officeDocument/2006/relationships/image" Target="../media/image6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9810750" y="5072063"/>
            <a:ext cx="1188720" cy="10668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9723" tIns="54862" rIns="109723" bIns="54862" anchor="ctr"/>
          <a:lstStyle/>
          <a:p>
            <a:endParaRPr lang="en-US" sz="2160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393680" y="4495800"/>
            <a:ext cx="914400" cy="1981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552908" y="102076"/>
            <a:ext cx="10972800" cy="10668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9723" tIns="54862" rIns="109723" bIns="54862" anchor="ctr"/>
          <a:lstStyle/>
          <a:p>
            <a:endParaRPr lang="en-US" sz="2160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5140" y="5222573"/>
            <a:ext cx="1947260" cy="14862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4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781800"/>
            <a:ext cx="109728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4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0"/>
            <a:ext cx="109728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2160" y="4343400"/>
            <a:ext cx="1463040" cy="817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849464"/>
            <a:ext cx="1463040" cy="817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3992883" y="304801"/>
            <a:ext cx="4042410" cy="443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9723" tIns="54862" rIns="109723" bIns="54862">
            <a:spAutoFit/>
          </a:bodyPr>
          <a:lstStyle/>
          <a:p>
            <a:endParaRPr lang="en-US" sz="2160"/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3760774" y="1704250"/>
            <a:ext cx="5074920" cy="1107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9723" tIns="54862" rIns="109723" bIns="54862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48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ĐẠO ĐỨC 1</a:t>
            </a:r>
            <a:endParaRPr lang="vi-VN" sz="648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1051560"/>
            <a:ext cx="10972800" cy="9144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609600" y="1143000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9723" tIns="54862" rIns="109723" bIns="54862" anchor="ctr"/>
          <a:lstStyle/>
          <a:p>
            <a:endParaRPr lang="en-US" sz="2160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609600" y="1508760"/>
            <a:ext cx="109728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9723" tIns="54862" rIns="109723" bIns="54862">
            <a:spAutoFit/>
          </a:bodyPr>
          <a:lstStyle/>
          <a:p>
            <a:endParaRPr lang="en-US" sz="2160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609600" y="1565910"/>
            <a:ext cx="109728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9723" tIns="54862" rIns="109723" bIns="54862">
            <a:spAutoFit/>
          </a:bodyPr>
          <a:lstStyle/>
          <a:p>
            <a:endParaRPr lang="en-US" sz="2160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609600" y="1236288"/>
            <a:ext cx="20574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5588" tIns="42794" rIns="85588" bIns="42794" anchor="ctr"/>
          <a:lstStyle/>
          <a:p>
            <a:endParaRPr lang="en-US" sz="2160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609600" y="1541088"/>
            <a:ext cx="82296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588" tIns="42794" rIns="85588" bIns="42794">
            <a:spAutoFit/>
          </a:bodyPr>
          <a:lstStyle/>
          <a:p>
            <a:endParaRPr lang="en-US" sz="2160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609600" y="1588714"/>
            <a:ext cx="82296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588" tIns="42794" rIns="85588" bIns="42794">
            <a:spAutoFit/>
          </a:bodyPr>
          <a:lstStyle/>
          <a:p>
            <a:endParaRPr lang="en-US" sz="2160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3657904" y="6561197"/>
            <a:ext cx="20574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5588" tIns="42794" rIns="85588" bIns="42794" anchor="ctr"/>
          <a:lstStyle/>
          <a:p>
            <a:endParaRPr lang="en-US" sz="2160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5646724" y="6561197"/>
            <a:ext cx="20574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5588" tIns="42794" rIns="85588" bIns="42794" anchor="ctr"/>
          <a:lstStyle/>
          <a:p>
            <a:endParaRPr lang="en-US" sz="2160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4343704" y="6561197"/>
            <a:ext cx="20574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5588" tIns="42794" rIns="85588" bIns="42794" anchor="ctr"/>
          <a:lstStyle/>
          <a:p>
            <a:endParaRPr lang="en-US" sz="2160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6332524" y="6561197"/>
            <a:ext cx="20574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5588" tIns="42794" rIns="85588" bIns="42794" anchor="ctr"/>
          <a:lstStyle/>
          <a:p>
            <a:endParaRPr lang="en-US" sz="2160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5029504" y="6561197"/>
            <a:ext cx="20574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5588" tIns="42794" rIns="85588" bIns="42794" anchor="ctr"/>
          <a:lstStyle/>
          <a:p>
            <a:endParaRPr lang="en-US" sz="2160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7086904" y="6561197"/>
            <a:ext cx="20574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5588" tIns="42794" rIns="85588" bIns="42794" anchor="ctr"/>
          <a:lstStyle/>
          <a:p>
            <a:endParaRPr lang="en-US" sz="2160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7772704" y="6561197"/>
            <a:ext cx="20574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5588" tIns="42794" rIns="85588" bIns="42794" anchor="ctr"/>
          <a:lstStyle/>
          <a:p>
            <a:endParaRPr lang="en-US" sz="2160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8458504" y="6561197"/>
            <a:ext cx="20574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5588" tIns="42794" rIns="85588" bIns="42794" anchor="ctr"/>
          <a:lstStyle/>
          <a:p>
            <a:endParaRPr lang="en-US" sz="2160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3932224" y="6612790"/>
            <a:ext cx="34290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588" tIns="42794" rIns="85588" bIns="42794">
            <a:spAutoFit/>
          </a:bodyPr>
          <a:lstStyle/>
          <a:p>
            <a:endParaRPr lang="en-US" sz="2160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4618024" y="6612790"/>
            <a:ext cx="34290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588" tIns="42794" rIns="85588" bIns="42794">
            <a:spAutoFit/>
          </a:bodyPr>
          <a:lstStyle/>
          <a:p>
            <a:endParaRPr lang="en-US" sz="2160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5235244" y="6612790"/>
            <a:ext cx="34290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588" tIns="42794" rIns="85588" bIns="42794">
            <a:spAutoFit/>
          </a:bodyPr>
          <a:lstStyle/>
          <a:p>
            <a:endParaRPr lang="en-US" sz="2160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5921044" y="6612790"/>
            <a:ext cx="34290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588" tIns="42794" rIns="85588" bIns="42794">
            <a:spAutoFit/>
          </a:bodyPr>
          <a:lstStyle/>
          <a:p>
            <a:endParaRPr lang="en-US" sz="2160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6606844" y="6612790"/>
            <a:ext cx="34290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588" tIns="42794" rIns="85588" bIns="42794">
            <a:spAutoFit/>
          </a:bodyPr>
          <a:lstStyle/>
          <a:p>
            <a:endParaRPr lang="en-US" sz="2160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7361224" y="6612790"/>
            <a:ext cx="34290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588" tIns="42794" rIns="85588" bIns="42794">
            <a:spAutoFit/>
          </a:bodyPr>
          <a:lstStyle/>
          <a:p>
            <a:endParaRPr lang="en-US" sz="2160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8047024" y="6612790"/>
            <a:ext cx="34290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588" tIns="42794" rIns="85588" bIns="42794">
            <a:spAutoFit/>
          </a:bodyPr>
          <a:lstStyle/>
          <a:p>
            <a:endParaRPr lang="en-US" sz="2160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6693838" y="3564209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6145198" y="3564209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4083988" y="3564209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4590718" y="3564209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5047918" y="3564209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5596558" y="3564209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7791118" y="3564209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8339758" y="3564209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4407838" y="3402743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4865038" y="3402743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5413678" y="3402743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5962318" y="3402743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6510958" y="3402743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7059598" y="3402743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7608238" y="3402743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8156878" y="3402743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7242478" y="3564209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326136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271272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60960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106680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152400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207264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646176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591312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381000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426720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472440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527304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966216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911352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701040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746760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792480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847344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1021080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1066800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1112520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609600" y="1518386"/>
            <a:ext cx="109728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z="2160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609600" y="1575536"/>
            <a:ext cx="109728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z="2160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139446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88976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243840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307848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362712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408432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456057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509016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563880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627888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682752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733806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778002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829056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883920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947928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1002792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1053846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1099566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1139952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92202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4820" y="4078987"/>
            <a:ext cx="3878248" cy="2297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0" name="Text Box 99"/>
          <p:cNvSpPr txBox="1">
            <a:spLocks noChangeArrowheads="1"/>
          </p:cNvSpPr>
          <p:nvPr/>
        </p:nvSpPr>
        <p:spPr bwMode="auto">
          <a:xfrm>
            <a:off x="2811194" y="299165"/>
            <a:ext cx="6082539" cy="523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 smtClean="0">
                <a:ln>
                  <a:solidFill>
                    <a:srgbClr val="33CC33"/>
                  </a:solidFill>
                </a:ln>
              </a:rPr>
              <a:t>TRƯỜNG </a:t>
            </a:r>
            <a:r>
              <a:rPr lang="en-US" sz="2800" b="1" dirty="0">
                <a:ln>
                  <a:solidFill>
                    <a:srgbClr val="33CC33"/>
                  </a:solidFill>
                </a:ln>
              </a:rPr>
              <a:t>TIỂU HỌC ÁI MỘ B</a:t>
            </a:r>
          </a:p>
        </p:txBody>
      </p:sp>
      <p:pic>
        <p:nvPicPr>
          <p:cNvPr id="101" name="Picture 10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156" y="48223"/>
            <a:ext cx="941272" cy="941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10365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545" y="52138"/>
            <a:ext cx="2154284" cy="81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Line 12"/>
          <p:cNvSpPr>
            <a:spLocks noChangeShapeType="1"/>
          </p:cNvSpPr>
          <p:nvPr/>
        </p:nvSpPr>
        <p:spPr bwMode="auto">
          <a:xfrm>
            <a:off x="609600" y="833849"/>
            <a:ext cx="109728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9723" tIns="54862" rIns="109723" bIns="54862"/>
          <a:lstStyle/>
          <a:p>
            <a:endParaRPr lang="en-US" sz="2160"/>
          </a:p>
        </p:txBody>
      </p:sp>
      <p:sp>
        <p:nvSpPr>
          <p:cNvPr id="16" name="TextBox 15"/>
          <p:cNvSpPr txBox="1"/>
          <p:nvPr/>
        </p:nvSpPr>
        <p:spPr>
          <a:xfrm>
            <a:off x="917789" y="1011073"/>
            <a:ext cx="2505814" cy="535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80" b="1" u="sng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Tình</a:t>
            </a:r>
            <a:r>
              <a:rPr lang="en-US" sz="2880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b="1" u="sng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huống</a:t>
            </a:r>
            <a:r>
              <a:rPr lang="en-US" sz="2880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3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96320" y="5576170"/>
            <a:ext cx="10467704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36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Bố</a:t>
            </a:r>
            <a:r>
              <a:rPr lang="en-US" sz="336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336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Du </a:t>
            </a:r>
            <a:r>
              <a:rPr lang="en-US" sz="336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336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bộ</a:t>
            </a:r>
            <a:r>
              <a:rPr lang="en-US" sz="336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đội</a:t>
            </a:r>
            <a:r>
              <a:rPr lang="en-US" sz="336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336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Tết</a:t>
            </a:r>
            <a:r>
              <a:rPr lang="en-US" sz="336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này</a:t>
            </a:r>
            <a:r>
              <a:rPr lang="en-US" sz="336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bố</a:t>
            </a:r>
            <a:r>
              <a:rPr lang="en-US" sz="336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phải</a:t>
            </a:r>
            <a:r>
              <a:rPr lang="en-US" sz="336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trực</a:t>
            </a:r>
            <a:r>
              <a:rPr lang="en-US" sz="336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36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336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về</a:t>
            </a:r>
            <a:r>
              <a:rPr lang="en-US" sz="336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nhà</a:t>
            </a:r>
            <a:r>
              <a:rPr lang="en-US" sz="336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336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Nếu</a:t>
            </a:r>
            <a:r>
              <a:rPr lang="en-US" sz="336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336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336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36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336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sẽ</a:t>
            </a:r>
            <a:r>
              <a:rPr lang="en-US" sz="336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336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gì</a:t>
            </a:r>
            <a:r>
              <a:rPr lang="en-US" sz="336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sz="336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336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bố</a:t>
            </a:r>
            <a:r>
              <a:rPr lang="en-US" sz="336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? </a:t>
            </a:r>
            <a:endParaRPr lang="vi-VN" sz="336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8598" y="1674149"/>
            <a:ext cx="5523150" cy="3652793"/>
          </a:xfrm>
          <a:prstGeom prst="rect">
            <a:avLst/>
          </a:prstGeom>
          <a:ln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1719471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545" y="52138"/>
            <a:ext cx="2154284" cy="81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Line 12"/>
          <p:cNvSpPr>
            <a:spLocks noChangeShapeType="1"/>
          </p:cNvSpPr>
          <p:nvPr/>
        </p:nvSpPr>
        <p:spPr bwMode="auto">
          <a:xfrm>
            <a:off x="609600" y="833849"/>
            <a:ext cx="109728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9723" tIns="54862" rIns="109723" bIns="54862"/>
          <a:lstStyle/>
          <a:p>
            <a:endParaRPr lang="en-US" sz="2160"/>
          </a:p>
        </p:txBody>
      </p:sp>
      <p:sp>
        <p:nvSpPr>
          <p:cNvPr id="9" name="TextBox 8"/>
          <p:cNvSpPr txBox="1"/>
          <p:nvPr/>
        </p:nvSpPr>
        <p:spPr>
          <a:xfrm>
            <a:off x="804084" y="923139"/>
            <a:ext cx="3249608" cy="6093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336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Xử</a:t>
            </a:r>
            <a:r>
              <a:rPr lang="en-US" sz="336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lí</a:t>
            </a:r>
            <a:r>
              <a:rPr lang="en-US" sz="336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tình</a:t>
            </a:r>
            <a:r>
              <a:rPr lang="en-US" sz="336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huống</a:t>
            </a:r>
            <a:endParaRPr lang="en-US" sz="336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75982" y="1565071"/>
            <a:ext cx="2505814" cy="535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80" b="1" u="sng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Tình</a:t>
            </a:r>
            <a:r>
              <a:rPr lang="en-US" sz="2880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b="1" u="sng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huống</a:t>
            </a:r>
            <a:r>
              <a:rPr lang="en-US" sz="2880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3</a:t>
            </a:r>
          </a:p>
        </p:txBody>
      </p:sp>
      <p:sp>
        <p:nvSpPr>
          <p:cNvPr id="10" name="Rectangle 9"/>
          <p:cNvSpPr/>
          <p:nvPr/>
        </p:nvSpPr>
        <p:spPr>
          <a:xfrm>
            <a:off x="3564343" y="5689573"/>
            <a:ext cx="5237331" cy="6093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36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Em </a:t>
            </a:r>
            <a:r>
              <a:rPr lang="en-US" sz="336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sẽ</a:t>
            </a:r>
            <a:r>
              <a:rPr lang="en-US" sz="336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viết</a:t>
            </a:r>
            <a:r>
              <a:rPr lang="en-US" sz="336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thư</a:t>
            </a:r>
            <a:r>
              <a:rPr lang="en-US" sz="336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gửi</a:t>
            </a:r>
            <a:r>
              <a:rPr lang="en-US" sz="336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336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bố</a:t>
            </a:r>
            <a:r>
              <a:rPr lang="en-US" sz="336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vi-VN" sz="336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472" y="2219829"/>
            <a:ext cx="4850417" cy="3207874"/>
          </a:xfrm>
          <a:prstGeom prst="rect">
            <a:avLst/>
          </a:prstGeom>
          <a:ln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1346877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843345" y="2027768"/>
            <a:ext cx="7088777" cy="3017627"/>
          </a:xfrm>
          <a:prstGeom prst="roundRect">
            <a:avLst/>
          </a:prstGeom>
          <a:solidFill>
            <a:srgbClr val="0066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Line 12"/>
          <p:cNvSpPr>
            <a:spLocks noChangeShapeType="1"/>
          </p:cNvSpPr>
          <p:nvPr/>
        </p:nvSpPr>
        <p:spPr bwMode="auto">
          <a:xfrm>
            <a:off x="609600" y="990600"/>
            <a:ext cx="109728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9723" tIns="54862" rIns="109723" bIns="54862"/>
          <a:lstStyle/>
          <a:p>
            <a:endParaRPr lang="en-US" sz="216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961" y="15240"/>
            <a:ext cx="2573291" cy="975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79075" y="1181765"/>
            <a:ext cx="4662353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6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c. </a:t>
            </a:r>
            <a:r>
              <a:rPr lang="en-US" sz="336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Tự</a:t>
            </a:r>
            <a:r>
              <a:rPr lang="en-US" sz="336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liên</a:t>
            </a:r>
            <a:r>
              <a:rPr lang="en-US" sz="336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hệ</a:t>
            </a:r>
            <a:r>
              <a:rPr lang="en-US" sz="336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10" name="Rectangle 9"/>
          <p:cNvSpPr/>
          <p:nvPr/>
        </p:nvSpPr>
        <p:spPr>
          <a:xfrm>
            <a:off x="2843346" y="2189260"/>
            <a:ext cx="6627224" cy="2419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8640" indent="-548640" algn="just">
              <a:lnSpc>
                <a:spcPct val="150000"/>
              </a:lnSpc>
              <a:buFontTx/>
              <a:buChar char="-"/>
            </a:pPr>
            <a:r>
              <a:rPr lang="en-US" sz="336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336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sẽ</a:t>
            </a:r>
            <a:r>
              <a:rPr lang="en-US" sz="336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đã</a:t>
            </a:r>
            <a:r>
              <a:rPr lang="en-US" sz="336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336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gì</a:t>
            </a:r>
            <a:r>
              <a:rPr lang="en-US" sz="336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sz="336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sz="336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hiện</a:t>
            </a:r>
            <a:r>
              <a:rPr lang="en-US" sz="336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sự</a:t>
            </a:r>
            <a:r>
              <a:rPr lang="en-US" sz="336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quan</a:t>
            </a:r>
            <a:r>
              <a:rPr lang="en-US" sz="336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tâm</a:t>
            </a:r>
            <a:r>
              <a:rPr lang="en-US" sz="336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36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chăm</a:t>
            </a:r>
            <a:r>
              <a:rPr lang="en-US" sz="336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sóc</a:t>
            </a:r>
            <a:r>
              <a:rPr lang="en-US" sz="336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ông</a:t>
            </a:r>
            <a:r>
              <a:rPr lang="en-US" sz="336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bà</a:t>
            </a:r>
            <a:r>
              <a:rPr lang="en-US" sz="336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, cha </a:t>
            </a:r>
            <a:r>
              <a:rPr lang="en-US" sz="336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mẹ</a:t>
            </a:r>
            <a:r>
              <a:rPr lang="en-US" sz="336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05440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D:\Dao Duc 1 moi\Package - Lesson\Data\image_paste_2007101009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6708"/>
            <a:ext cx="2560320" cy="743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Line 12"/>
          <p:cNvSpPr>
            <a:spLocks noChangeShapeType="1"/>
          </p:cNvSpPr>
          <p:nvPr/>
        </p:nvSpPr>
        <p:spPr bwMode="auto">
          <a:xfrm>
            <a:off x="609600" y="816432"/>
            <a:ext cx="109728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9723" tIns="54862" rIns="109723" bIns="54862"/>
          <a:lstStyle/>
          <a:p>
            <a:endParaRPr lang="en-US" sz="2160"/>
          </a:p>
        </p:txBody>
      </p:sp>
      <p:sp>
        <p:nvSpPr>
          <p:cNvPr id="3" name="Rectangle 2"/>
          <p:cNvSpPr/>
          <p:nvPr/>
        </p:nvSpPr>
        <p:spPr>
          <a:xfrm>
            <a:off x="783772" y="761165"/>
            <a:ext cx="10485120" cy="4745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11480" indent="-411480" algn="just">
              <a:lnSpc>
                <a:spcPct val="150000"/>
              </a:lnSpc>
              <a:buFont typeface="Arial" charset="0"/>
              <a:buChar char="•"/>
            </a:pPr>
            <a:r>
              <a:rPr lang="en-US" sz="288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Cùng</a:t>
            </a:r>
            <a:r>
              <a:rPr lang="en-US" sz="288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88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288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nói</a:t>
            </a:r>
            <a:r>
              <a:rPr lang="en-US" sz="288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288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lời</a:t>
            </a:r>
            <a:r>
              <a:rPr lang="en-US" sz="288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lễ</a:t>
            </a:r>
            <a:r>
              <a:rPr lang="en-US" sz="288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độ</a:t>
            </a:r>
            <a:r>
              <a:rPr lang="en-US" sz="288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288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ông</a:t>
            </a:r>
            <a:r>
              <a:rPr lang="en-US" sz="288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bà</a:t>
            </a:r>
            <a:r>
              <a:rPr lang="en-US" sz="288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, cha </a:t>
            </a:r>
            <a:r>
              <a:rPr lang="en-US" sz="288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mẹ</a:t>
            </a:r>
            <a:r>
              <a:rPr lang="en-US" sz="288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411480" indent="-411480" algn="just">
              <a:lnSpc>
                <a:spcPct val="150000"/>
              </a:lnSpc>
              <a:buFont typeface="Arial" charset="0"/>
              <a:buChar char="•"/>
            </a:pPr>
            <a:r>
              <a:rPr lang="en-US" sz="288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Thực</a:t>
            </a:r>
            <a:r>
              <a:rPr lang="en-US" sz="288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hành</a:t>
            </a:r>
            <a:r>
              <a:rPr lang="en-US" sz="288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288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thiếp</a:t>
            </a:r>
            <a:r>
              <a:rPr lang="en-US" sz="288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chúc</a:t>
            </a:r>
            <a:r>
              <a:rPr lang="en-US" sz="288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mừng</a:t>
            </a:r>
            <a:r>
              <a:rPr lang="en-US" sz="288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ông</a:t>
            </a:r>
            <a:r>
              <a:rPr lang="en-US" sz="288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bà</a:t>
            </a:r>
            <a:r>
              <a:rPr lang="en-US" sz="288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, cha </a:t>
            </a:r>
            <a:r>
              <a:rPr lang="en-US" sz="288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mẹ</a:t>
            </a:r>
            <a:r>
              <a:rPr lang="en-US" sz="288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411480" indent="-411480" algn="just">
              <a:lnSpc>
                <a:spcPct val="150000"/>
              </a:lnSpc>
              <a:buFont typeface="Arial" charset="0"/>
              <a:buChar char="•"/>
            </a:pPr>
            <a:r>
              <a:rPr lang="en-US" sz="288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Thực</a:t>
            </a:r>
            <a:r>
              <a:rPr lang="en-US" sz="288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hiện</a:t>
            </a:r>
            <a:r>
              <a:rPr lang="en-US" sz="288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288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việc</a:t>
            </a:r>
            <a:r>
              <a:rPr lang="en-US" sz="288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288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sz="288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hiện</a:t>
            </a:r>
            <a:r>
              <a:rPr lang="en-US" sz="288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sự</a:t>
            </a:r>
            <a:r>
              <a:rPr lang="en-US" sz="288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quan</a:t>
            </a:r>
            <a:r>
              <a:rPr lang="en-US" sz="288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tâm</a:t>
            </a:r>
            <a:r>
              <a:rPr lang="en-US" sz="288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chăm</a:t>
            </a:r>
            <a:r>
              <a:rPr lang="en-US" sz="288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sóc</a:t>
            </a:r>
            <a:r>
              <a:rPr lang="en-US" sz="288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ông</a:t>
            </a:r>
            <a:r>
              <a:rPr lang="en-US" sz="288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bà</a:t>
            </a:r>
            <a:r>
              <a:rPr lang="en-US" sz="288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, cha </a:t>
            </a:r>
            <a:r>
              <a:rPr lang="en-US" sz="288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mẹ</a:t>
            </a:r>
            <a:r>
              <a:rPr lang="en-US" sz="288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sz="288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288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	- </a:t>
            </a:r>
            <a:r>
              <a:rPr lang="en-US" sz="288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Ông</a:t>
            </a:r>
            <a:r>
              <a:rPr lang="en-US" sz="288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bà</a:t>
            </a:r>
            <a:r>
              <a:rPr lang="en-US" sz="288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, cha </a:t>
            </a:r>
            <a:r>
              <a:rPr lang="en-US" sz="288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mẹ</a:t>
            </a:r>
            <a:r>
              <a:rPr lang="en-US" sz="288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ốm</a:t>
            </a:r>
            <a:r>
              <a:rPr lang="en-US" sz="288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8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mệt</a:t>
            </a:r>
            <a:r>
              <a:rPr lang="en-US" sz="288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88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	- </a:t>
            </a:r>
            <a:r>
              <a:rPr lang="en-US" sz="288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Ông</a:t>
            </a:r>
            <a:r>
              <a:rPr lang="en-US" sz="288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bà</a:t>
            </a:r>
            <a:r>
              <a:rPr lang="en-US" sz="288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, cha </a:t>
            </a:r>
            <a:r>
              <a:rPr lang="en-US" sz="288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mẹ</a:t>
            </a:r>
            <a:r>
              <a:rPr lang="en-US" sz="288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bận</a:t>
            </a:r>
            <a:r>
              <a:rPr lang="en-US" sz="288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việc</a:t>
            </a:r>
            <a:r>
              <a:rPr lang="en-US" sz="288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88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88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Ông</a:t>
            </a:r>
            <a:r>
              <a:rPr lang="en-US" sz="288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bà</a:t>
            </a:r>
            <a:r>
              <a:rPr lang="en-US" sz="288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, cha </a:t>
            </a:r>
            <a:r>
              <a:rPr lang="en-US" sz="288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mẹ</a:t>
            </a:r>
            <a:r>
              <a:rPr lang="en-US" sz="288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vừa</a:t>
            </a:r>
            <a:r>
              <a:rPr lang="en-US" sz="288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đi</a:t>
            </a:r>
            <a:r>
              <a:rPr lang="en-US" sz="288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xa</a:t>
            </a:r>
            <a:r>
              <a:rPr lang="en-US" sz="288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về</a:t>
            </a:r>
            <a:r>
              <a:rPr lang="en-US" sz="288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16374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0493" y="4657552"/>
            <a:ext cx="2200446" cy="2200446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840924" y="189514"/>
            <a:ext cx="10248164" cy="4468041"/>
            <a:chOff x="163741" y="253547"/>
            <a:chExt cx="8540137" cy="2475140"/>
          </a:xfrm>
        </p:grpSpPr>
        <p:grpSp>
          <p:nvGrpSpPr>
            <p:cNvPr id="3" name="Group 2"/>
            <p:cNvGrpSpPr/>
            <p:nvPr/>
          </p:nvGrpSpPr>
          <p:grpSpPr>
            <a:xfrm>
              <a:off x="163741" y="253547"/>
              <a:ext cx="8540137" cy="2475140"/>
              <a:chOff x="163741" y="253547"/>
              <a:chExt cx="8540137" cy="2475140"/>
            </a:xfrm>
          </p:grpSpPr>
          <p:pic>
            <p:nvPicPr>
              <p:cNvPr id="10242" name="Picture 2" descr="D:\Dao Duc 1 moi\Package - Lesson\Data\image_paste_200710101007.jp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3741" y="253547"/>
                <a:ext cx="8540137" cy="24751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50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81841" y="1253217"/>
                <a:ext cx="1782160" cy="5030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7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71155" y="1253217"/>
                <a:ext cx="1661886" cy="4644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8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33041" y="1253217"/>
                <a:ext cx="1782160" cy="5030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9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6012" y="1671637"/>
                <a:ext cx="1782160" cy="5030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47590" y="1780495"/>
                <a:ext cx="1782160" cy="5030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1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15236" y="1797501"/>
                <a:ext cx="1782160" cy="5030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2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66065" y="1756229"/>
                <a:ext cx="1782160" cy="5030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4" name="TextBox 3"/>
            <p:cNvSpPr txBox="1"/>
            <p:nvPr/>
          </p:nvSpPr>
          <p:spPr>
            <a:xfrm>
              <a:off x="1306285" y="1354511"/>
              <a:ext cx="7082281" cy="9104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3360" dirty="0" err="1">
                  <a:latin typeface="Arial" pitchFamily="34" charset="0"/>
                  <a:cs typeface="Arial" pitchFamily="34" charset="0"/>
                </a:rPr>
                <a:t>Em</a:t>
              </a:r>
              <a:r>
                <a:rPr lang="en-US" sz="336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360" dirty="0" err="1">
                  <a:latin typeface="Arial" pitchFamily="34" charset="0"/>
                  <a:cs typeface="Arial" pitchFamily="34" charset="0"/>
                </a:rPr>
                <a:t>luôn</a:t>
              </a:r>
              <a:r>
                <a:rPr lang="en-US" sz="336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360" dirty="0" err="1">
                  <a:latin typeface="Arial" pitchFamily="34" charset="0"/>
                  <a:cs typeface="Arial" pitchFamily="34" charset="0"/>
                </a:rPr>
                <a:t>chào</a:t>
              </a:r>
              <a:r>
                <a:rPr lang="en-US" sz="336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360" dirty="0" err="1">
                  <a:latin typeface="Arial" pitchFamily="34" charset="0"/>
                  <a:cs typeface="Arial" pitchFamily="34" charset="0"/>
                </a:rPr>
                <a:t>hỏi</a:t>
              </a:r>
              <a:r>
                <a:rPr lang="en-US" sz="336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360" dirty="0" err="1">
                  <a:latin typeface="Arial" pitchFamily="34" charset="0"/>
                  <a:cs typeface="Arial" pitchFamily="34" charset="0"/>
                </a:rPr>
                <a:t>ân</a:t>
              </a:r>
              <a:r>
                <a:rPr lang="en-US" sz="336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360" dirty="0" err="1">
                  <a:latin typeface="Arial" pitchFamily="34" charset="0"/>
                  <a:cs typeface="Arial" pitchFamily="34" charset="0"/>
                </a:rPr>
                <a:t>cần</a:t>
              </a:r>
              <a:endParaRPr lang="en-US" sz="3360" dirty="0">
                <a:latin typeface="Arial" pitchFamily="34" charset="0"/>
                <a:cs typeface="Arial" pitchFamily="34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3360" dirty="0" err="1">
                  <a:latin typeface="Arial" pitchFamily="34" charset="0"/>
                  <a:cs typeface="Arial" pitchFamily="34" charset="0"/>
                </a:rPr>
                <a:t>Quan</a:t>
              </a:r>
              <a:r>
                <a:rPr lang="en-US" sz="336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360" dirty="0" err="1">
                  <a:latin typeface="Arial" pitchFamily="34" charset="0"/>
                  <a:cs typeface="Arial" pitchFamily="34" charset="0"/>
                </a:rPr>
                <a:t>tâm</a:t>
              </a:r>
              <a:r>
                <a:rPr lang="en-US" sz="3360" dirty="0">
                  <a:latin typeface="Arial" pitchFamily="34" charset="0"/>
                  <a:cs typeface="Arial" pitchFamily="34" charset="0"/>
                </a:rPr>
                <a:t>, </a:t>
              </a:r>
              <a:r>
                <a:rPr lang="en-US" sz="3360" dirty="0" err="1">
                  <a:latin typeface="Arial" pitchFamily="34" charset="0"/>
                  <a:cs typeface="Arial" pitchFamily="34" charset="0"/>
                </a:rPr>
                <a:t>chăm</a:t>
              </a:r>
              <a:r>
                <a:rPr lang="en-US" sz="336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360" dirty="0" err="1">
                  <a:latin typeface="Arial" pitchFamily="34" charset="0"/>
                  <a:cs typeface="Arial" pitchFamily="34" charset="0"/>
                </a:rPr>
                <a:t>sóc</a:t>
              </a:r>
              <a:r>
                <a:rPr lang="en-US" sz="336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360" dirty="0" err="1">
                  <a:latin typeface="Arial" pitchFamily="34" charset="0"/>
                  <a:cs typeface="Arial" pitchFamily="34" charset="0"/>
                </a:rPr>
                <a:t>người</a:t>
              </a:r>
              <a:r>
                <a:rPr lang="en-US" sz="336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360" dirty="0" err="1">
                  <a:latin typeface="Arial" pitchFamily="34" charset="0"/>
                  <a:cs typeface="Arial" pitchFamily="34" charset="0"/>
                </a:rPr>
                <a:t>thân</a:t>
              </a:r>
              <a:r>
                <a:rPr lang="en-US" sz="336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360" dirty="0" err="1">
                  <a:latin typeface="Arial" pitchFamily="34" charset="0"/>
                  <a:cs typeface="Arial" pitchFamily="34" charset="0"/>
                </a:rPr>
                <a:t>trong</a:t>
              </a:r>
              <a:r>
                <a:rPr lang="en-US" sz="336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360" dirty="0" err="1">
                  <a:latin typeface="Arial" pitchFamily="34" charset="0"/>
                  <a:cs typeface="Arial" pitchFamily="34" charset="0"/>
                </a:rPr>
                <a:t>nhà</a:t>
              </a:r>
              <a:endParaRPr lang="en-US" sz="3360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7214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0878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"/>
            <a:ext cx="10972800" cy="6857999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775772" y="-19515"/>
            <a:ext cx="10388267" cy="2664823"/>
            <a:chOff x="94936" y="41793"/>
            <a:chExt cx="8656889" cy="2220686"/>
          </a:xfrm>
        </p:grpSpPr>
        <p:grpSp>
          <p:nvGrpSpPr>
            <p:cNvPr id="9" name="Group 8"/>
            <p:cNvGrpSpPr/>
            <p:nvPr/>
          </p:nvGrpSpPr>
          <p:grpSpPr>
            <a:xfrm>
              <a:off x="94936" y="41793"/>
              <a:ext cx="8656889" cy="2220686"/>
              <a:chOff x="308079" y="1291772"/>
              <a:chExt cx="8656889" cy="2220686"/>
            </a:xfrm>
          </p:grpSpPr>
          <p:pic>
            <p:nvPicPr>
              <p:cNvPr id="10" name="Picture 2" descr="D:\Dao Duc 1 moi\Package - Lesson\Data\image_paste_200709160737.jp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1939"/>
              <a:stretch/>
            </p:blipFill>
            <p:spPr bwMode="auto">
              <a:xfrm>
                <a:off x="308079" y="1291772"/>
                <a:ext cx="8656889" cy="222068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" name="Rectangle 10"/>
              <p:cNvSpPr/>
              <p:nvPr/>
            </p:nvSpPr>
            <p:spPr>
              <a:xfrm rot="21416432">
                <a:off x="622709" y="1740839"/>
                <a:ext cx="8076090" cy="1294717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160" dirty="0"/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 rot="21280163">
              <a:off x="1237494" y="331384"/>
              <a:ext cx="6371771" cy="15542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840" b="1" dirty="0" err="1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Chủ</a:t>
              </a:r>
              <a:r>
                <a:rPr lang="en-US" sz="3840" b="1" dirty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840" b="1" dirty="0" err="1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đề</a:t>
              </a:r>
              <a:endParaRPr lang="en-US" sz="384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en-US" sz="384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QUAN TÂM, CHĂM SÓC NGƯỜI THÂN TRONG GIA ĐÌNH</a:t>
              </a: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996" y="2645308"/>
            <a:ext cx="3883160" cy="343659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22627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"/>
            <a:ext cx="10972800" cy="68579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722" y="772069"/>
            <a:ext cx="6570344" cy="2217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Con muốn sống chung với ông bà nhưng cha ngại ở rể - Tâm tình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84" y="2727143"/>
            <a:ext cx="4563292" cy="3098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0030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55"/>
          <a:stretch/>
        </p:blipFill>
        <p:spPr>
          <a:xfrm>
            <a:off x="609600" y="0"/>
            <a:ext cx="10972800" cy="6858000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2020" y="2014175"/>
            <a:ext cx="7410450" cy="3080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0702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545" y="52138"/>
            <a:ext cx="2154284" cy="81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Line 12"/>
          <p:cNvSpPr>
            <a:spLocks noChangeShapeType="1"/>
          </p:cNvSpPr>
          <p:nvPr/>
        </p:nvSpPr>
        <p:spPr bwMode="auto">
          <a:xfrm>
            <a:off x="609600" y="833849"/>
            <a:ext cx="109728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9723" tIns="54862" rIns="109723" bIns="54862"/>
          <a:lstStyle/>
          <a:p>
            <a:endParaRPr lang="en-US" sz="2160"/>
          </a:p>
        </p:txBody>
      </p:sp>
      <p:sp>
        <p:nvSpPr>
          <p:cNvPr id="9" name="TextBox 8"/>
          <p:cNvSpPr txBox="1"/>
          <p:nvPr/>
        </p:nvSpPr>
        <p:spPr>
          <a:xfrm>
            <a:off x="838197" y="882752"/>
            <a:ext cx="10439076" cy="535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288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a. </a:t>
            </a:r>
            <a:r>
              <a:rPr lang="en-US" sz="288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88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đồng</a:t>
            </a:r>
            <a:r>
              <a:rPr lang="en-US" sz="288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tình</a:t>
            </a:r>
            <a:r>
              <a:rPr lang="en-US" sz="288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288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việc</a:t>
            </a:r>
            <a:r>
              <a:rPr lang="en-US" sz="288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288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88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8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88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88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tranh</a:t>
            </a:r>
            <a:r>
              <a:rPr lang="en-US" sz="288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 </a:t>
            </a:r>
            <a:r>
              <a:rPr lang="en-US" sz="288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Vì</a:t>
            </a:r>
            <a:r>
              <a:rPr lang="en-US" sz="288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sao</a:t>
            </a:r>
            <a:r>
              <a:rPr lang="en-US" sz="288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2"/>
          <a:stretch/>
        </p:blipFill>
        <p:spPr>
          <a:xfrm>
            <a:off x="609601" y="1384498"/>
            <a:ext cx="2761928" cy="21337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698" y="2367501"/>
            <a:ext cx="2682964" cy="20422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0984" y="3164149"/>
            <a:ext cx="2763984" cy="23396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5701" y="4298366"/>
            <a:ext cx="2946700" cy="2559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267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545" y="52138"/>
            <a:ext cx="2154284" cy="81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Line 12"/>
          <p:cNvSpPr>
            <a:spLocks noChangeShapeType="1"/>
          </p:cNvSpPr>
          <p:nvPr/>
        </p:nvSpPr>
        <p:spPr bwMode="auto">
          <a:xfrm>
            <a:off x="609600" y="833849"/>
            <a:ext cx="109728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9723" tIns="54862" rIns="109723" bIns="54862"/>
          <a:lstStyle/>
          <a:p>
            <a:endParaRPr lang="en-US" sz="2160"/>
          </a:p>
        </p:txBody>
      </p:sp>
      <p:sp>
        <p:nvSpPr>
          <p:cNvPr id="9" name="TextBox 8"/>
          <p:cNvSpPr txBox="1"/>
          <p:nvPr/>
        </p:nvSpPr>
        <p:spPr>
          <a:xfrm>
            <a:off x="746458" y="923140"/>
            <a:ext cx="10309041" cy="535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288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b. </a:t>
            </a:r>
            <a:r>
              <a:rPr lang="en-US" sz="288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Nếu</a:t>
            </a:r>
            <a:r>
              <a:rPr lang="en-US" sz="288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88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88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88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mỗi</a:t>
            </a:r>
            <a:r>
              <a:rPr lang="en-US" sz="288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tình</a:t>
            </a:r>
            <a:r>
              <a:rPr lang="en-US" sz="288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huống</a:t>
            </a:r>
            <a:r>
              <a:rPr lang="en-US" sz="288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dưới</a:t>
            </a:r>
            <a:r>
              <a:rPr lang="en-US" sz="288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đây</a:t>
            </a:r>
            <a:r>
              <a:rPr lang="en-US" sz="288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88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88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sẽ</a:t>
            </a:r>
            <a:r>
              <a:rPr lang="en-US" sz="288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288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gì</a:t>
            </a:r>
            <a:r>
              <a:rPr lang="en-US" sz="288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175982" y="1565071"/>
            <a:ext cx="2505814" cy="535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80" b="1" u="sng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Tình</a:t>
            </a:r>
            <a:r>
              <a:rPr lang="en-US" sz="2880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b="1" u="sng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huống</a:t>
            </a:r>
            <a:r>
              <a:rPr lang="en-US" sz="2880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1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981" y="2259597"/>
            <a:ext cx="4774039" cy="3568790"/>
          </a:xfrm>
          <a:prstGeom prst="rect">
            <a:avLst/>
          </a:prstGeom>
          <a:ln>
            <a:solidFill>
              <a:srgbClr val="00B050"/>
            </a:solidFill>
          </a:ln>
        </p:spPr>
      </p:pic>
      <p:sp>
        <p:nvSpPr>
          <p:cNvPr id="10" name="Rectangle 9"/>
          <p:cNvSpPr/>
          <p:nvPr/>
        </p:nvSpPr>
        <p:spPr>
          <a:xfrm>
            <a:off x="2170695" y="5992839"/>
            <a:ext cx="7794121" cy="6093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36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Em sẽ làm gì khi thấy </a:t>
            </a:r>
            <a:r>
              <a:rPr lang="en-US" sz="336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bà</a:t>
            </a:r>
            <a:r>
              <a:rPr lang="en-US" sz="336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bảo</a:t>
            </a:r>
            <a:r>
              <a:rPr lang="en-US" sz="336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đau</a:t>
            </a:r>
            <a:r>
              <a:rPr lang="en-US" sz="336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lưng</a:t>
            </a:r>
            <a:r>
              <a:rPr lang="vi-VN" sz="336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3831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545" y="52138"/>
            <a:ext cx="2154284" cy="81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Line 12"/>
          <p:cNvSpPr>
            <a:spLocks noChangeShapeType="1"/>
          </p:cNvSpPr>
          <p:nvPr/>
        </p:nvSpPr>
        <p:spPr bwMode="auto">
          <a:xfrm>
            <a:off x="609600" y="833849"/>
            <a:ext cx="109728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9723" tIns="54862" rIns="109723" bIns="54862"/>
          <a:lstStyle/>
          <a:p>
            <a:endParaRPr lang="en-US" sz="2160"/>
          </a:p>
        </p:txBody>
      </p:sp>
      <p:sp>
        <p:nvSpPr>
          <p:cNvPr id="9" name="TextBox 8"/>
          <p:cNvSpPr txBox="1"/>
          <p:nvPr/>
        </p:nvSpPr>
        <p:spPr>
          <a:xfrm>
            <a:off x="804084" y="923139"/>
            <a:ext cx="3249608" cy="6093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336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Xử</a:t>
            </a:r>
            <a:r>
              <a:rPr lang="en-US" sz="336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lí</a:t>
            </a:r>
            <a:r>
              <a:rPr lang="en-US" sz="336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tình</a:t>
            </a:r>
            <a:r>
              <a:rPr lang="en-US" sz="336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huống</a:t>
            </a:r>
            <a:endParaRPr lang="en-US" sz="336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75982" y="1565071"/>
            <a:ext cx="2505814" cy="535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80" b="1" u="sng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Tình</a:t>
            </a:r>
            <a:r>
              <a:rPr lang="en-US" sz="2880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b="1" u="sng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huống</a:t>
            </a:r>
            <a:r>
              <a:rPr lang="en-US" sz="2880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1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981" y="2259597"/>
            <a:ext cx="4774039" cy="3568790"/>
          </a:xfrm>
          <a:prstGeom prst="rect">
            <a:avLst/>
          </a:prstGeom>
          <a:ln>
            <a:solidFill>
              <a:srgbClr val="00B050"/>
            </a:solidFill>
          </a:ln>
        </p:spPr>
      </p:pic>
      <p:sp>
        <p:nvSpPr>
          <p:cNvPr id="10" name="Rectangle 9"/>
          <p:cNvSpPr/>
          <p:nvPr/>
        </p:nvSpPr>
        <p:spPr>
          <a:xfrm>
            <a:off x="2650633" y="5992839"/>
            <a:ext cx="6833922" cy="6093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36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Em sẽ </a:t>
            </a:r>
            <a:r>
              <a:rPr lang="en-US" sz="336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đứng</a:t>
            </a:r>
            <a:r>
              <a:rPr lang="en-US" sz="336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lên</a:t>
            </a:r>
            <a:r>
              <a:rPr lang="en-US" sz="336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336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xách</a:t>
            </a:r>
            <a:r>
              <a:rPr lang="en-US" sz="336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đồ</a:t>
            </a:r>
            <a:r>
              <a:rPr lang="en-US" sz="336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336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bà</a:t>
            </a:r>
            <a:endParaRPr lang="vi-VN" sz="336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6420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545" y="52138"/>
            <a:ext cx="2154284" cy="81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Line 12"/>
          <p:cNvSpPr>
            <a:spLocks noChangeShapeType="1"/>
          </p:cNvSpPr>
          <p:nvPr/>
        </p:nvSpPr>
        <p:spPr bwMode="auto">
          <a:xfrm>
            <a:off x="609600" y="833849"/>
            <a:ext cx="109728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9723" tIns="54862" rIns="109723" bIns="54862"/>
          <a:lstStyle/>
          <a:p>
            <a:endParaRPr lang="en-US" sz="2160"/>
          </a:p>
        </p:txBody>
      </p:sp>
      <p:sp>
        <p:nvSpPr>
          <p:cNvPr id="16" name="TextBox 15"/>
          <p:cNvSpPr txBox="1"/>
          <p:nvPr/>
        </p:nvSpPr>
        <p:spPr>
          <a:xfrm>
            <a:off x="966977" y="990306"/>
            <a:ext cx="2505814" cy="535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80" b="1" u="sng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Tình</a:t>
            </a:r>
            <a:r>
              <a:rPr lang="en-US" sz="2880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b="1" u="sng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huống</a:t>
            </a:r>
            <a:r>
              <a:rPr lang="en-US" sz="2880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2</a:t>
            </a:r>
          </a:p>
        </p:txBody>
      </p:sp>
      <p:sp>
        <p:nvSpPr>
          <p:cNvPr id="10" name="Rectangle 9"/>
          <p:cNvSpPr/>
          <p:nvPr/>
        </p:nvSpPr>
        <p:spPr>
          <a:xfrm>
            <a:off x="2170695" y="5419416"/>
            <a:ext cx="8321509" cy="6093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36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Đi</a:t>
            </a:r>
            <a:r>
              <a:rPr lang="en-US" sz="336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336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về</a:t>
            </a:r>
            <a:r>
              <a:rPr lang="en-US" sz="336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336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thấy</a:t>
            </a:r>
            <a:r>
              <a:rPr lang="en-US" sz="336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mẹ</a:t>
            </a:r>
            <a:r>
              <a:rPr lang="en-US" sz="336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sz="336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sốt</a:t>
            </a:r>
            <a:r>
              <a:rPr lang="en-US" sz="336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336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sẽ</a:t>
            </a:r>
            <a:r>
              <a:rPr lang="en-US" sz="336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336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gì</a:t>
            </a:r>
            <a:r>
              <a:rPr lang="en-US" sz="336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vi-VN" sz="336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768" y="1875001"/>
            <a:ext cx="5172892" cy="3065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089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545" y="52138"/>
            <a:ext cx="2154284" cy="81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Line 12"/>
          <p:cNvSpPr>
            <a:spLocks noChangeShapeType="1"/>
          </p:cNvSpPr>
          <p:nvPr/>
        </p:nvSpPr>
        <p:spPr bwMode="auto">
          <a:xfrm>
            <a:off x="609600" y="833849"/>
            <a:ext cx="109728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9723" tIns="54862" rIns="109723" bIns="54862"/>
          <a:lstStyle/>
          <a:p>
            <a:endParaRPr lang="en-US" sz="2160"/>
          </a:p>
        </p:txBody>
      </p:sp>
      <p:sp>
        <p:nvSpPr>
          <p:cNvPr id="9" name="TextBox 8"/>
          <p:cNvSpPr txBox="1"/>
          <p:nvPr/>
        </p:nvSpPr>
        <p:spPr>
          <a:xfrm>
            <a:off x="804084" y="923139"/>
            <a:ext cx="3249608" cy="6093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336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Xử</a:t>
            </a:r>
            <a:r>
              <a:rPr lang="en-US" sz="336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lí</a:t>
            </a:r>
            <a:r>
              <a:rPr lang="en-US" sz="336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tình</a:t>
            </a:r>
            <a:r>
              <a:rPr lang="en-US" sz="336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huống</a:t>
            </a:r>
            <a:endParaRPr lang="en-US" sz="336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75982" y="1565071"/>
            <a:ext cx="2505814" cy="535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80" b="1" u="sng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Tình</a:t>
            </a:r>
            <a:r>
              <a:rPr lang="en-US" sz="2880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b="1" u="sng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huống</a:t>
            </a:r>
            <a:r>
              <a:rPr lang="en-US" sz="2880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2</a:t>
            </a:r>
          </a:p>
        </p:txBody>
      </p:sp>
      <p:sp>
        <p:nvSpPr>
          <p:cNvPr id="10" name="Rectangle 9"/>
          <p:cNvSpPr/>
          <p:nvPr/>
        </p:nvSpPr>
        <p:spPr>
          <a:xfrm>
            <a:off x="3298885" y="5532204"/>
            <a:ext cx="5758308" cy="6093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36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Em </a:t>
            </a:r>
            <a:r>
              <a:rPr lang="en-US" sz="336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đến</a:t>
            </a:r>
            <a:r>
              <a:rPr lang="en-US" sz="336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gần</a:t>
            </a:r>
            <a:r>
              <a:rPr lang="en-US" sz="336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sz="336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336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mẹ</a:t>
            </a:r>
            <a:r>
              <a:rPr lang="en-US" sz="336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….</a:t>
            </a:r>
            <a:endParaRPr lang="vi-VN" sz="336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9553" y="2275596"/>
            <a:ext cx="5172892" cy="3065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448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249</Words>
  <Application>Microsoft Office PowerPoint</Application>
  <PresentationFormat>Widescreen</PresentationFormat>
  <Paragraphs>31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Hòa Vũ Thúy</dc:creator>
  <cp:lastModifiedBy>DELL</cp:lastModifiedBy>
  <cp:revision>3</cp:revision>
  <dcterms:created xsi:type="dcterms:W3CDTF">2022-01-07T08:03:20Z</dcterms:created>
  <dcterms:modified xsi:type="dcterms:W3CDTF">2023-01-07T03:13:21Z</dcterms:modified>
</cp:coreProperties>
</file>